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D1CB"/>
          </a:solidFill>
        </a:fill>
      </a:tcStyle>
    </a:wholeTbl>
    <a:band2H>
      <a:tcTxStyle/>
      <a:tcStyle>
        <a:tcBdr/>
        <a:fill>
          <a:solidFill>
            <a:srgbClr val="F8E9E7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TitleSlide_D.png" descr="TitleSlide_D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IEEE_TAG_WHITE.png" descr="IEEE_TAG_WHIT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72400" y="6019800"/>
            <a:ext cx="1143000" cy="64135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5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EEE_TAG_BLUE.png" descr="IEEE_TAG_BLU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2400" y="6019800"/>
            <a:ext cx="1143000" cy="641350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7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TitleSlide_B.png" descr="TitleSlide_B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EEE_TAG_WHITE.png" descr="IEEE_TAG_WHIT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72400" y="6019800"/>
            <a:ext cx="1143000" cy="64135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5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TitleSlide_C.png" descr="TitleSlide_C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IEEE_TAG_WHITE.png" descr="IEEE_TAG_WHIT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72400" y="6019800"/>
            <a:ext cx="1143000" cy="64135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5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EEE_TAG_BLUE.png" descr="IEEE_TAG_BLUE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001000" y="5924550"/>
            <a:ext cx="914400" cy="5127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33400" y="6232842"/>
            <a:ext cx="265619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defTabSz="457200">
              <a:defRPr sz="10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buBlip>
                <a:blip r:embed="rId14"/>
              </a:buBlip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5582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Tx/>
        <a:buBlip>
          <a:blip r:embed="rId14"/>
        </a:buBlip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764930" marR="0" indent="-30773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205345" marR="0" indent="-29094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▪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6916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▪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6416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0988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5560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4013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nkerspublicschools.org/pulask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Engineer our Classroom!"/>
          <p:cNvSpPr txBox="1">
            <a:spLocks noGrp="1"/>
          </p:cNvSpPr>
          <p:nvPr>
            <p:ph type="title" idx="4294967295"/>
          </p:nvPr>
        </p:nvSpPr>
        <p:spPr>
          <a:xfrm>
            <a:off x="247650" y="822325"/>
            <a:ext cx="8531225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Engineer our Classroom!</a:t>
            </a:r>
          </a:p>
        </p:txBody>
      </p:sp>
      <p:sp>
        <p:nvSpPr>
          <p:cNvPr id="108" name="WELCOME TO OPEN HOUSE 2021!…"/>
          <p:cNvSpPr txBox="1"/>
          <p:nvPr/>
        </p:nvSpPr>
        <p:spPr>
          <a:xfrm>
            <a:off x="1444625" y="2090737"/>
            <a:ext cx="6235700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WELCOME TO OPEN HOUSE 202</a:t>
            </a:r>
            <a:r>
              <a:rPr lang="en-US" dirty="0"/>
              <a:t>3</a:t>
            </a:r>
            <a:r>
              <a:rPr dirty="0"/>
              <a:t>!</a:t>
            </a:r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5-S.T.E.A.M.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Ms. Sapra</a:t>
            </a:r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ksapra@yonkerspublicschools.org</a:t>
            </a:r>
          </a:p>
        </p:txBody>
      </p:sp>
      <p:pic>
        <p:nvPicPr>
          <p:cNvPr id="109" name="C:\Documents and Settings\ekurzawa\Local Settings\Temporary Internet Files\Content.IE5\1JZZ1LGE\MPj04393700000[1].jpg" descr="C:\Documents and Settings\ekurzawa\Local Settings\Temporary Internet Files\Content.IE5\1JZZ1LGE\MPj04393700000[1]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1500" y="1603375"/>
            <a:ext cx="2895600" cy="19335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TryEng_logo_CMYK_out.tif" descr="TryEng_logo_CMYK_out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5788025"/>
            <a:ext cx="1447800" cy="1069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hank You!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>
                <a:solidFill>
                  <a:srgbClr val="FF00FF"/>
                </a:solidFill>
              </a:defRPr>
            </a:lvl1pPr>
          </a:lstStyle>
          <a:p>
            <a:r>
              <a:t>Thank You!</a:t>
            </a:r>
          </a:p>
        </p:txBody>
      </p:sp>
      <p:sp>
        <p:nvSpPr>
          <p:cNvPr id="158" name="5TH Grade PARENTS for the support of your ENGINEERING CHILD!"/>
          <p:cNvSpPr txBox="1">
            <a:spLocks noGrp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1100"/>
              </a:spcBef>
              <a:buSzTx/>
              <a:buNone/>
              <a:defRPr sz="4800">
                <a:solidFill>
                  <a:srgbClr val="CCFFCC"/>
                </a:solidFill>
              </a:defRPr>
            </a:pPr>
            <a:r>
              <a:t>    </a:t>
            </a:r>
            <a:r>
              <a:rPr b="1">
                <a:solidFill>
                  <a:srgbClr val="355F1D"/>
                </a:solidFill>
              </a:rPr>
              <a:t>5</a:t>
            </a:r>
            <a:r>
              <a:rPr b="1" baseline="30000">
                <a:solidFill>
                  <a:srgbClr val="355F1D"/>
                </a:solidFill>
              </a:rPr>
              <a:t>TH</a:t>
            </a:r>
            <a:r>
              <a:rPr b="1">
                <a:solidFill>
                  <a:srgbClr val="355F1D"/>
                </a:solidFill>
              </a:rPr>
              <a:t> Grade PARENTS for the support of your ENGINEERING CHILD!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AGENDA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AGENDA</a:t>
            </a:r>
          </a:p>
        </p:txBody>
      </p:sp>
      <p:sp>
        <p:nvSpPr>
          <p:cNvPr id="113" name="CLASS PHILOSOPHY…"/>
          <p:cNvSpPr txBox="1">
            <a:spLocks noGrp="1"/>
          </p:cNvSpPr>
          <p:nvPr>
            <p:ph type="body" sz="half" idx="4294967295"/>
          </p:nvPr>
        </p:nvSpPr>
        <p:spPr>
          <a:xfrm>
            <a:off x="468385" y="1440391"/>
            <a:ext cx="7772401" cy="17668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4606" indent="-284606" defTabSz="758951">
              <a:spcBef>
                <a:spcPts val="500"/>
              </a:spcBef>
              <a:buBlip>
                <a:blip r:embed="rId2"/>
              </a:buBlip>
              <a:defRPr sz="2324"/>
            </a:pPr>
            <a:r>
              <a:rPr dirty="0"/>
              <a:t> CLASS PHILOSOPHY</a:t>
            </a:r>
          </a:p>
          <a:p>
            <a:pPr marL="284606" indent="-284606" defTabSz="758951">
              <a:spcBef>
                <a:spcPts val="500"/>
              </a:spcBef>
              <a:buBlip>
                <a:blip r:embed="rId2"/>
              </a:buBlip>
              <a:defRPr sz="2324"/>
            </a:pPr>
            <a:r>
              <a:rPr dirty="0"/>
              <a:t> LOGIN TO CLASS PAGE </a:t>
            </a:r>
          </a:p>
          <a:p>
            <a:pPr marL="284606" indent="-284606" defTabSz="758951">
              <a:spcBef>
                <a:spcPts val="500"/>
              </a:spcBef>
              <a:buBlip>
                <a:blip r:embed="rId2"/>
              </a:buBlip>
              <a:defRPr sz="2324"/>
            </a:pPr>
            <a:r>
              <a:rPr dirty="0"/>
              <a:t> ASSIGNMENTS</a:t>
            </a:r>
            <a:endParaRPr lang="en-US" dirty="0"/>
          </a:p>
          <a:p>
            <a:pPr marL="284606" indent="-284606" defTabSz="758951">
              <a:spcBef>
                <a:spcPts val="500"/>
              </a:spcBef>
              <a:buBlip>
                <a:blip r:embed="rId2"/>
              </a:buBlip>
              <a:defRPr sz="2324"/>
            </a:pPr>
            <a:r>
              <a:rPr lang="en-US" dirty="0"/>
              <a:t>GRADING &amp; POWERSCHOOL</a:t>
            </a:r>
            <a:endParaRPr dirty="0"/>
          </a:p>
        </p:txBody>
      </p:sp>
      <p:sp>
        <p:nvSpPr>
          <p:cNvPr id="114" name="9/17/20"/>
          <p:cNvSpPr txBox="1"/>
          <p:nvPr/>
        </p:nvSpPr>
        <p:spPr>
          <a:xfrm>
            <a:off x="1219200" y="6241269"/>
            <a:ext cx="3124200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9/17/20</a:t>
            </a:r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33400" y="6241269"/>
            <a:ext cx="174772" cy="22698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91440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118" name="Image Gallery"/>
          <p:cNvGrpSpPr/>
          <p:nvPr/>
        </p:nvGrpSpPr>
        <p:grpSpPr>
          <a:xfrm>
            <a:off x="949960" y="3358065"/>
            <a:ext cx="6809251" cy="3113419"/>
            <a:chOff x="0" y="0"/>
            <a:chExt cx="6809250" cy="3113418"/>
          </a:xfrm>
        </p:grpSpPr>
        <p:pic>
          <p:nvPicPr>
            <p:cNvPr id="116" name="Screen Shot 2020-09-17 at 8.44.36 PM.png" descr="Screen Shot 2020-09-17 at 8.44.36 PM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t="9994" b="9994"/>
            <a:stretch>
              <a:fillRect/>
            </a:stretch>
          </p:blipFill>
          <p:spPr>
            <a:xfrm>
              <a:off x="0" y="0"/>
              <a:ext cx="6809251" cy="27324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7" name="Type to enter a caption."/>
            <p:cNvSpPr/>
            <p:nvPr/>
          </p:nvSpPr>
          <p:spPr>
            <a:xfrm>
              <a:off x="0" y="2808618"/>
              <a:ext cx="6809251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 defTabSz="457200">
                <a:defRPr sz="1000">
                  <a:solidFill>
                    <a:srgbClr val="898989"/>
                  </a:solidFill>
                </a:defRPr>
              </a:lvl1pPr>
            </a:lstStyle>
            <a:p>
              <a:r>
                <a:t>Type to enter a caption.</a:t>
              </a: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Benefits of Engineering in the Classroom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Benefits of Engineering in the Classroom</a:t>
            </a:r>
          </a:p>
        </p:txBody>
      </p:sp>
      <p:sp>
        <p:nvSpPr>
          <p:cNvPr id="121" name="There are many benefits to incorporating engineering activities in the classroom. Engineering:…"/>
          <p:cNvSpPr txBox="1">
            <a:spLocks noGrp="1"/>
          </p:cNvSpPr>
          <p:nvPr>
            <p:ph type="body" idx="4294967295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9184" indent="-329184" defTabSz="877823">
              <a:spcBef>
                <a:spcPts val="400"/>
              </a:spcBef>
              <a:buSzTx/>
              <a:buNone/>
              <a:defRPr sz="1919"/>
            </a:pPr>
            <a:r>
              <a:t>There are many benefits to incorporating engineering activities in the classroom. Engineering: </a:t>
            </a:r>
          </a:p>
          <a:p>
            <a:pPr marL="329184" indent="-329184" defTabSz="877823">
              <a:buSzTx/>
              <a:buNone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Encourages students to utilize higher order thinking skills </a:t>
            </a:r>
          </a:p>
          <a:p>
            <a:pPr marL="329184" indent="-329184" defTabSz="877823">
              <a:buSzTx/>
              <a:buNone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Allows students to apply what they have learned in other subject areas</a:t>
            </a:r>
          </a:p>
          <a:p>
            <a:pPr marL="329184" indent="-329184" defTabSz="877823">
              <a:buClr>
                <a:srgbClr val="808080"/>
              </a:buClr>
              <a:buChar char="•"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Encourages creativity and innovation </a:t>
            </a:r>
          </a:p>
          <a:p>
            <a:pPr marL="329184" indent="-329184" defTabSz="877823">
              <a:buSzTx/>
              <a:buNone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Is interdisciplinary</a:t>
            </a:r>
          </a:p>
          <a:p>
            <a:pPr marL="329184" indent="-329184" defTabSz="877823">
              <a:buSzTx/>
              <a:buNone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Facilitates cooperative learning and teamwork </a:t>
            </a:r>
          </a:p>
          <a:p>
            <a:pPr marL="329184" indent="-329184" defTabSz="877823">
              <a:buSzTx/>
              <a:buNone/>
              <a:defRPr sz="959"/>
            </a:pPr>
            <a:endParaRPr/>
          </a:p>
          <a:p>
            <a:pPr marL="329184" indent="-329184" defTabSz="877823">
              <a:spcBef>
                <a:spcPts val="400"/>
              </a:spcBef>
              <a:buClr>
                <a:srgbClr val="808080"/>
              </a:buClr>
              <a:buChar char="•"/>
              <a:defRPr sz="1919"/>
            </a:pPr>
            <a:r>
              <a:t>Is intrinsically motivating and engaging!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Bloom’s Revised Taxonomy of Educational    Objectives"/>
          <p:cNvSpPr txBox="1">
            <a:spLocks noGrp="1"/>
          </p:cNvSpPr>
          <p:nvPr>
            <p:ph type="title" idx="4294967295"/>
          </p:nvPr>
        </p:nvSpPr>
        <p:spPr>
          <a:xfrm>
            <a:off x="609600" y="5333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t>Bloom’s Revised Taxonomy of Educational 			Objectives</a:t>
            </a:r>
          </a:p>
        </p:txBody>
      </p:sp>
      <p:grpSp>
        <p:nvGrpSpPr>
          <p:cNvPr id="126" name="Group"/>
          <p:cNvGrpSpPr/>
          <p:nvPr/>
        </p:nvGrpSpPr>
        <p:grpSpPr>
          <a:xfrm>
            <a:off x="1981200" y="1295400"/>
            <a:ext cx="4724400" cy="4724400"/>
            <a:chOff x="0" y="0"/>
            <a:chExt cx="4724400" cy="4724400"/>
          </a:xfrm>
        </p:grpSpPr>
        <p:sp>
          <p:nvSpPr>
            <p:cNvPr id="124" name="Shape"/>
            <p:cNvSpPr/>
            <p:nvPr/>
          </p:nvSpPr>
          <p:spPr>
            <a:xfrm>
              <a:off x="0" y="0"/>
              <a:ext cx="4724400" cy="472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CCCFF"/>
                </a:gs>
                <a:gs pos="17999">
                  <a:srgbClr val="99CCFF"/>
                </a:gs>
                <a:gs pos="38999">
                  <a:srgbClr val="CC99FF"/>
                </a:gs>
                <a:gs pos="63999">
                  <a:srgbClr val="9966FF"/>
                </a:gs>
                <a:gs pos="82000">
                  <a:srgbClr val="99CCFF"/>
                </a:gs>
                <a:gs pos="100000">
                  <a:srgbClr val="CCCCFF"/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" name="Creating…"/>
            <p:cNvSpPr txBox="1"/>
            <p:nvPr/>
          </p:nvSpPr>
          <p:spPr>
            <a:xfrm>
              <a:off x="1181100" y="1181100"/>
              <a:ext cx="2362200" cy="3296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Creating</a:t>
              </a:r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Evaluating</a:t>
              </a:r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Analyzing</a:t>
              </a:r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Applying </a:t>
              </a:r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Understanding</a:t>
              </a:r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Remembering</a:t>
              </a:r>
            </a:p>
          </p:txBody>
        </p:sp>
      </p:grpSp>
      <p:sp>
        <p:nvSpPr>
          <p:cNvPr id="127" name="Bloom et al., 1956 ; Anderson and Krathwohl, 2001"/>
          <p:cNvSpPr txBox="1"/>
          <p:nvPr/>
        </p:nvSpPr>
        <p:spPr>
          <a:xfrm>
            <a:off x="1066800" y="6172200"/>
            <a:ext cx="4070782" cy="281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/>
            </a:lvl1pPr>
          </a:lstStyle>
          <a:p>
            <a:r>
              <a:t>Bloom et al., 1956 ; Anderson and Krathwohl, 2001</a:t>
            </a:r>
          </a:p>
        </p:txBody>
      </p:sp>
      <p:sp>
        <p:nvSpPr>
          <p:cNvPr id="128" name="Higher-order skills"/>
          <p:cNvSpPr txBox="1"/>
          <p:nvPr/>
        </p:nvSpPr>
        <p:spPr>
          <a:xfrm>
            <a:off x="5840412" y="2182812"/>
            <a:ext cx="2514601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Higher-order</a:t>
            </a:r>
            <a:r>
              <a:rPr sz="2400"/>
              <a:t> skills</a:t>
            </a:r>
          </a:p>
        </p:txBody>
      </p:sp>
      <p:sp>
        <p:nvSpPr>
          <p:cNvPr id="129" name="Lower-order skills"/>
          <p:cNvSpPr txBox="1"/>
          <p:nvPr/>
        </p:nvSpPr>
        <p:spPr>
          <a:xfrm>
            <a:off x="5943600" y="5410200"/>
            <a:ext cx="2438400" cy="67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2000" b="1">
                <a:solidFill>
                  <a:srgbClr val="1BB0FF"/>
                </a:solidFill>
              </a:defRPr>
            </a:pPr>
            <a:r>
              <a:t>Lower-order</a:t>
            </a:r>
            <a:r>
              <a:rPr sz="1800"/>
              <a:t> skills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What is the Engineering Design Process?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What is the Engineering Design Process?</a:t>
            </a:r>
          </a:p>
        </p:txBody>
      </p:sp>
      <p:sp>
        <p:nvSpPr>
          <p:cNvPr id="132" name="In class we will apply the engineering design process (EDP) which is a multi-step process used by engineers to efficiently create solutions to complex problems"/>
          <p:cNvSpPr txBox="1">
            <a:spLocks noGrp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</a:lstStyle>
          <a:p>
            <a:r>
              <a:t>In class we will apply the engineering design process (EDP) which is a multi-step process used by engineers to efficiently create solutions to complex problems 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ngineering Design Process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Engineering Design Process </a:t>
            </a:r>
          </a:p>
        </p:txBody>
      </p:sp>
      <p:pic>
        <p:nvPicPr>
          <p:cNvPr id="13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175" y="1133475"/>
            <a:ext cx="7924800" cy="535305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Adapted from Massachusetts Department of Education, Technology/Engineering Curriculum Frameworks - Spring 2006"/>
          <p:cNvSpPr txBox="1"/>
          <p:nvPr/>
        </p:nvSpPr>
        <p:spPr>
          <a:xfrm>
            <a:off x="228600" y="6019800"/>
            <a:ext cx="3276600" cy="506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Adapted from </a:t>
            </a:r>
            <a:r>
              <a:rPr i="1"/>
              <a:t>Massachusetts Department of Education, Technology/Engineering Curriculum Frameworks - Spring 2006</a:t>
            </a:r>
            <a:r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HE FLIPPED CLASSROOM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    THE FLIPPED CLASSROOM</a:t>
            </a:r>
          </a:p>
        </p:txBody>
      </p:sp>
      <p:sp>
        <p:nvSpPr>
          <p:cNvPr id="139" name="Body"/>
          <p:cNvSpPr txBox="1">
            <a:spLocks noGrp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/>
          </a:p>
        </p:txBody>
      </p:sp>
      <p:sp>
        <p:nvSpPr>
          <p:cNvPr id="140" name="9/17/20"/>
          <p:cNvSpPr txBox="1"/>
          <p:nvPr/>
        </p:nvSpPr>
        <p:spPr>
          <a:xfrm>
            <a:off x="1219200" y="6241269"/>
            <a:ext cx="3124200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9/17/20</a:t>
            </a:r>
          </a:p>
        </p:txBody>
      </p:sp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33400" y="6241269"/>
            <a:ext cx="174772" cy="22698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91440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pic>
        <p:nvPicPr>
          <p:cNvPr id="142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3362" y="1817687"/>
            <a:ext cx="8910638" cy="466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S. SAPRA’S CLASS PAGE      Check for what your child is experiencing daily in class!"/>
          <p:cNvSpPr txBox="1">
            <a:spLocks noGrp="1"/>
          </p:cNvSpPr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77240">
              <a:defRPr sz="2720"/>
            </a:pPr>
            <a:r>
              <a:t>      MS. SAPRA’S CLASS PAGE</a:t>
            </a:r>
            <a:br/>
            <a:r>
              <a:t>     </a:t>
            </a:r>
            <a:r>
              <a:rPr sz="1360" b="0" i="1"/>
              <a:t>Check for what your child is experiencing daily in class!</a:t>
            </a:r>
            <a:br>
              <a:rPr sz="1360" b="0" i="1"/>
            </a:br>
            <a:endParaRPr sz="1360" b="0" i="1"/>
          </a:p>
        </p:txBody>
      </p:sp>
      <p:sp>
        <p:nvSpPr>
          <p:cNvPr id="145" name="CLASS PAGE…"/>
          <p:cNvSpPr txBox="1">
            <a:spLocks noGrp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u="sng">
                <a:solidFill>
                  <a:srgbClr val="0080FF"/>
                </a:solidFill>
                <a:uFill>
                  <a:solidFill>
                    <a:srgbClr val="0080FF"/>
                  </a:solidFill>
                </a:uFill>
                <a:hlinkClick r:id="rId3"/>
              </a:rPr>
              <a:t>CLASS PAGE</a:t>
            </a:r>
          </a:p>
          <a:p>
            <a:pPr>
              <a:buBlip>
                <a:blip r:embed="rId2"/>
              </a:buBlip>
            </a:pPr>
            <a:r>
              <a:t>Select the </a:t>
            </a:r>
            <a:r>
              <a:rPr>
                <a:solidFill>
                  <a:srgbClr val="89CE61"/>
                </a:solidFill>
              </a:rPr>
              <a:t>Teachers Tab</a:t>
            </a:r>
          </a:p>
          <a:p>
            <a:pPr>
              <a:buBlip>
                <a:blip r:embed="rId2"/>
              </a:buBlip>
              <a:defRPr>
                <a:solidFill>
                  <a:srgbClr val="EA9E7D"/>
                </a:solidFill>
              </a:defRPr>
            </a:pPr>
            <a:r>
              <a:t>Find my name and click</a:t>
            </a:r>
          </a:p>
          <a:p>
            <a:pPr>
              <a:buBlip>
                <a:blip r:embed="rId2"/>
              </a:buBlip>
              <a:defRPr>
                <a:solidFill>
                  <a:srgbClr val="FF0000"/>
                </a:solidFill>
              </a:defRPr>
            </a:pPr>
            <a:r>
              <a:t>ASSIGNMENT Tab on the left gives you the work we are covering</a:t>
            </a:r>
          </a:p>
        </p:txBody>
      </p:sp>
      <p:sp>
        <p:nvSpPr>
          <p:cNvPr id="146" name="9/17/20"/>
          <p:cNvSpPr txBox="1"/>
          <p:nvPr/>
        </p:nvSpPr>
        <p:spPr>
          <a:xfrm>
            <a:off x="1219200" y="6241269"/>
            <a:ext cx="3124200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9/17/20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33400" y="6241269"/>
            <a:ext cx="174772" cy="22698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91440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54" name="Review your notes and assignment…"/>
          <p:cNvSpPr txBox="1">
            <a:spLocks noGrp="1"/>
          </p:cNvSpPr>
          <p:nvPr>
            <p:ph type="body" idx="4294967295"/>
          </p:nvPr>
        </p:nvSpPr>
        <p:spPr>
          <a:xfrm>
            <a:off x="205316" y="3086232"/>
            <a:ext cx="8326968" cy="3297635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dirty="0"/>
              <a:t> </a:t>
            </a:r>
            <a:r>
              <a:rPr lang="en-US" dirty="0"/>
              <a:t>IF ABSENT:</a:t>
            </a:r>
            <a:endParaRPr dirty="0"/>
          </a:p>
          <a:p>
            <a:pPr>
              <a:buBlip>
                <a:blip r:embed="rId2"/>
              </a:buBlip>
            </a:pPr>
            <a:r>
              <a:rPr dirty="0"/>
              <a:t>Keep up with all assignments</a:t>
            </a:r>
          </a:p>
          <a:p>
            <a:pPr>
              <a:buBlip>
                <a:blip r:embed="rId2"/>
              </a:buBlip>
            </a:pPr>
            <a:r>
              <a:rPr dirty="0"/>
              <a:t>Check your Class Page daily</a:t>
            </a:r>
          </a:p>
          <a:p>
            <a:pPr>
              <a:buBlip>
                <a:blip r:embed="rId2"/>
              </a:buBlip>
            </a:pPr>
            <a:r>
              <a:rPr dirty="0"/>
              <a:t>Check your messages in TEAMs</a:t>
            </a:r>
            <a:r>
              <a:rPr lang="en-US" dirty="0"/>
              <a:t> &amp; CLEVER</a:t>
            </a:r>
            <a:r>
              <a:rPr dirty="0"/>
              <a:t> regularly</a:t>
            </a:r>
            <a:endParaRPr lang="en-US" dirty="0"/>
          </a:p>
          <a:p>
            <a:pPr>
              <a:buBlip>
                <a:blip r:embed="rId2"/>
              </a:buBlip>
            </a:pPr>
            <a:r>
              <a:rPr lang="en-US" dirty="0"/>
              <a:t>Message Ms. Sapra if you have any questions</a:t>
            </a:r>
            <a:endParaRPr dirty="0"/>
          </a:p>
        </p:txBody>
      </p:sp>
      <p:pic>
        <p:nvPicPr>
          <p:cNvPr id="155" name="Image Gallery" descr="Image Gallery"/>
          <p:cNvPicPr>
            <a:picLocks noChangeAspect="1"/>
          </p:cNvPicPr>
          <p:nvPr/>
        </p:nvPicPr>
        <p:blipFill>
          <a:blip r:embed="rId3">
            <a:extLst/>
          </a:blip>
          <a:srcRect t="5984" b="5984"/>
          <a:stretch>
            <a:fillRect/>
          </a:stretch>
        </p:blipFill>
        <p:spPr>
          <a:xfrm>
            <a:off x="-8467" y="8466"/>
            <a:ext cx="6345238" cy="30651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ieee_corporate_template_1">
  <a:themeElements>
    <a:clrScheme name="ieee_corporate_template_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5D26"/>
      </a:accent1>
      <a:accent2>
        <a:srgbClr val="52A93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eee_corporate_template_1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ieee_corporate_template_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ieee_corporate_template_1">
  <a:themeElements>
    <a:clrScheme name="ieee_corporate_template_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5D26"/>
      </a:accent1>
      <a:accent2>
        <a:srgbClr val="52A93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eee_corporate_template_1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ieee_corporate_template_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288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ieee_corporate_template_1</vt:lpstr>
      <vt:lpstr>Engineer our Classroom!</vt:lpstr>
      <vt:lpstr>AGENDA</vt:lpstr>
      <vt:lpstr>Benefits of Engineering in the Classroom</vt:lpstr>
      <vt:lpstr>Bloom’s Revised Taxonomy of Educational    Objectives</vt:lpstr>
      <vt:lpstr>What is the Engineering Design Process?</vt:lpstr>
      <vt:lpstr>Engineering Design Process </vt:lpstr>
      <vt:lpstr>    THE FLIPPED CLASSROOM</vt:lpstr>
      <vt:lpstr>      MS. SAPRA’S CLASS PAGE      Check for what your child is experiencing daily in class! 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 our Classroom!</dc:title>
  <dc:creator>SAPRA, KAVITA</dc:creator>
  <cp:lastModifiedBy>SAPRA, KAVITA</cp:lastModifiedBy>
  <cp:revision>7</cp:revision>
  <dcterms:modified xsi:type="dcterms:W3CDTF">2023-09-13T17:04:48Z</dcterms:modified>
</cp:coreProperties>
</file>